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147328996" r:id="rId5"/>
    <p:sldId id="2147328998" r:id="rId6"/>
    <p:sldId id="2147328999" r:id="rId7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4813C0B-C0F2-93CF-E048-6C1489793DF5}" name="Matthew Fuller" initials="MF" userId="S::mfuller@ultragenyx.com::9799aca1-a592-49ab-a24b-e3b8b14f34a2" providerId="AD"/>
  <p188:author id="{A292B33F-AED3-766E-4FD8-D4F184987D0B}" name="Shravanthi Madhavan" initials="SM" userId="S::smadhavan@ultragenyx.com::0867e0f6-c90d-4f7d-be5c-4ddb372036fb" providerId="AD"/>
  <p188:author id="{2995B186-AC42-B57D-3D3C-D1D8932A08A8}" name="Joshua Higa" initials="JH" userId="S::jhiga@ultragenyx.com::f60d4e64-947e-4933-a24f-35f94fac2723" providerId="AD"/>
  <p188:author id="{65D811DF-E536-CF47-5AFA-81CE15D99622}" name="Carolyn Wang" initials="CW" userId="S::cawang@ultragenyx.com::8644d17f-a6bf-4572-a797-ec0711764d2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019FAC"/>
    <a:srgbClr val="BFBFBF"/>
    <a:srgbClr val="ED5824"/>
    <a:srgbClr val="0061A0"/>
    <a:srgbClr val="789904"/>
    <a:srgbClr val="503693"/>
    <a:srgbClr val="EECC19"/>
    <a:srgbClr val="D62371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7231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36389B13-5F2D-4E9E-8490-7E7FF179D769}" type="datetimeFigureOut"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81532"/>
            <a:ext cx="5621020" cy="3666708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6"/>
            <a:ext cx="3044719" cy="467230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4B3882AF-FDAD-444F-808D-DF6FC37D9AA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3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882AF-FDAD-444F-808D-DF6FC37D9A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19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3882AF-FDAD-444F-808D-DF6FC37D9A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32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FE98E3D-DC4B-CE68-7571-000E5D52AD2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 descr="A picture containing colorfulness, circle, art&#10;&#10;Description automatically generated">
            <a:extLst>
              <a:ext uri="{FF2B5EF4-FFF2-40B4-BE49-F238E27FC236}">
                <a16:creationId xmlns:a16="http://schemas.microsoft.com/office/drawing/2014/main" id="{537F5FF4-D0AA-4B25-A8A3-79FC261295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8" b="30145"/>
          <a:stretch/>
        </p:blipFill>
        <p:spPr>
          <a:xfrm>
            <a:off x="1076329" y="700885"/>
            <a:ext cx="11112624" cy="6157115"/>
          </a:xfrm>
          <a:prstGeom prst="rect">
            <a:avLst/>
          </a:prstGeom>
        </p:spPr>
      </p:pic>
      <p:pic>
        <p:nvPicPr>
          <p:cNvPr id="14" name="Picture 13" descr="A picture containing graphics, font, logo, screenshot&#10;&#10;Description automatically generated">
            <a:extLst>
              <a:ext uri="{FF2B5EF4-FFF2-40B4-BE49-F238E27FC236}">
                <a16:creationId xmlns:a16="http://schemas.microsoft.com/office/drawing/2014/main" id="{5B6DFFE9-4FA6-8525-C049-B19E4487A1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77" y="126556"/>
            <a:ext cx="3660648" cy="16234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DC9CC1-E731-AD0A-66E2-C2E552D3C6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1764094"/>
            <a:ext cx="9072879" cy="1655762"/>
          </a:xfrm>
        </p:spPr>
        <p:txBody>
          <a:bodyPr lIns="0" tIns="0" rIns="0" bIns="0" anchor="b">
            <a:noAutofit/>
          </a:bodyPr>
          <a:lstStyle>
            <a:lvl1pPr algn="l">
              <a:defRPr sz="55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cover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A32A6-3644-AD5F-3C8C-484086D17B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1" y="3630168"/>
            <a:ext cx="9251575" cy="16557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AAA5F9-DB1A-DDCF-B09F-F704F4E05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1" y="6378786"/>
            <a:ext cx="4161677" cy="18578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Sponsored by Ultragenyx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73A40B3D-7006-D8CB-E48E-32575D4D1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05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82902-3FD7-3781-1EBC-464F4C97FBA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9F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art&#10;&#10;Description automatically generated">
            <a:extLst>
              <a:ext uri="{FF2B5EF4-FFF2-40B4-BE49-F238E27FC236}">
                <a16:creationId xmlns:a16="http://schemas.microsoft.com/office/drawing/2014/main" id="{1EC8B14B-70C6-4FA0-7BEF-3C916F0B0F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542"/>
          <a:stretch/>
        </p:blipFill>
        <p:spPr>
          <a:xfrm>
            <a:off x="1149167" y="3581193"/>
            <a:ext cx="10812709" cy="32768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DC9CC1-E731-AD0A-66E2-C2E552D3C64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1" y="1764094"/>
            <a:ext cx="9072879" cy="1655762"/>
          </a:xfrm>
        </p:spPr>
        <p:txBody>
          <a:bodyPr lIns="0" tIns="0" rIns="0" bIns="0" anchor="b">
            <a:noAutofit/>
          </a:bodyPr>
          <a:lstStyle>
            <a:lvl1pPr algn="l">
              <a:defRPr sz="55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section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A32A6-3644-AD5F-3C8C-484086D17B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7201" y="3630168"/>
            <a:ext cx="9251575" cy="16557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500" b="0" i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AAA5F9-DB1A-DDCF-B09F-F704F4E05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1" y="6378786"/>
            <a:ext cx="4161677" cy="18578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Sponsored by Ultragenyx</a:t>
            </a:r>
          </a:p>
        </p:txBody>
      </p:sp>
      <p:pic>
        <p:nvPicPr>
          <p:cNvPr id="6" name="Picture 5" descr="A picture containing font, graphics, logo, graphic design&#10;&#10;Description automatically generated">
            <a:extLst>
              <a:ext uri="{FF2B5EF4-FFF2-40B4-BE49-F238E27FC236}">
                <a16:creationId xmlns:a16="http://schemas.microsoft.com/office/drawing/2014/main" id="{94DF9813-ED9A-3333-720B-F7C1001BFE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44" y="117125"/>
            <a:ext cx="3681914" cy="1632917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CD8D68C-6885-15F1-76F8-365D71FD7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206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45305A-9E89-FFDF-7736-F53799BEE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5D2DD6CC-4B0C-A4D6-FA40-F5C3663A69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28976"/>
            <a:ext cx="11274552" cy="55970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header title style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8D078B9-CABA-D5DD-503F-2B6A5E9C1796}"/>
              </a:ext>
            </a:extLst>
          </p:cNvPr>
          <p:cNvGrpSpPr/>
          <p:nvPr userDrawn="1"/>
        </p:nvGrpSpPr>
        <p:grpSpPr>
          <a:xfrm>
            <a:off x="457200" y="1016862"/>
            <a:ext cx="11327013" cy="104923"/>
            <a:chOff x="457200" y="1016862"/>
            <a:chExt cx="11327013" cy="104923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A2AE339-9278-FC5A-F2FD-44458CA6D87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7200" y="1069323"/>
              <a:ext cx="11144992" cy="0"/>
            </a:xfrm>
            <a:prstGeom prst="line">
              <a:avLst/>
            </a:prstGeom>
            <a:ln w="25400" cap="flat">
              <a:solidFill>
                <a:srgbClr val="019FAC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0B9B1E8-A4AA-11C8-3A85-E8407B57C91C}"/>
                </a:ext>
              </a:extLst>
            </p:cNvPr>
            <p:cNvSpPr/>
            <p:nvPr userDrawn="1"/>
          </p:nvSpPr>
          <p:spPr>
            <a:xfrm>
              <a:off x="11679290" y="1016862"/>
              <a:ext cx="104923" cy="104923"/>
            </a:xfrm>
            <a:prstGeom prst="ellipse">
              <a:avLst/>
            </a:prstGeom>
            <a:solidFill>
              <a:srgbClr val="8DC6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80FAB5F9-882A-DB7F-B500-B108048F4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67099" y="6378786"/>
            <a:ext cx="4161677" cy="185784"/>
          </a:xfrm>
        </p:spPr>
        <p:txBody>
          <a:bodyPr/>
          <a:lstStyle/>
          <a:p>
            <a:r>
              <a:rPr lang="en-US"/>
              <a:t>Sponsored by Ultragenyx</a:t>
            </a:r>
          </a:p>
        </p:txBody>
      </p:sp>
      <p:pic>
        <p:nvPicPr>
          <p:cNvPr id="15" name="Picture 14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FBE99CB9-D91A-0A92-F7BB-FBD1EDF355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69" y="6227352"/>
            <a:ext cx="1724316" cy="39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39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45305A-9E89-FFDF-7736-F53799BEE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5D2DD6CC-4B0C-A4D6-FA40-F5C3663A69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28976"/>
            <a:ext cx="11274552" cy="55970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header title style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8D078B9-CABA-D5DD-503F-2B6A5E9C1796}"/>
              </a:ext>
            </a:extLst>
          </p:cNvPr>
          <p:cNvGrpSpPr/>
          <p:nvPr userDrawn="1"/>
        </p:nvGrpSpPr>
        <p:grpSpPr>
          <a:xfrm>
            <a:off x="457200" y="1016862"/>
            <a:ext cx="11327013" cy="104923"/>
            <a:chOff x="457200" y="1016862"/>
            <a:chExt cx="11327013" cy="104923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A2AE339-9278-FC5A-F2FD-44458CA6D87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57200" y="1069323"/>
              <a:ext cx="11144992" cy="0"/>
            </a:xfrm>
            <a:prstGeom prst="line">
              <a:avLst/>
            </a:prstGeom>
            <a:ln w="25400" cap="flat">
              <a:solidFill>
                <a:srgbClr val="019FAC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D0B9B1E8-A4AA-11C8-3A85-E8407B57C91C}"/>
                </a:ext>
              </a:extLst>
            </p:cNvPr>
            <p:cNvSpPr/>
            <p:nvPr userDrawn="1"/>
          </p:nvSpPr>
          <p:spPr>
            <a:xfrm>
              <a:off x="11679290" y="1016862"/>
              <a:ext cx="104923" cy="104923"/>
            </a:xfrm>
            <a:prstGeom prst="ellipse">
              <a:avLst/>
            </a:prstGeom>
            <a:solidFill>
              <a:srgbClr val="8DC6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80FAB5F9-882A-DB7F-B500-B108048F4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67099" y="6378786"/>
            <a:ext cx="4161677" cy="185784"/>
          </a:xfrm>
        </p:spPr>
        <p:txBody>
          <a:bodyPr/>
          <a:lstStyle/>
          <a:p>
            <a:r>
              <a:rPr lang="en-US"/>
              <a:t>Sponsored by Ultragenyx</a:t>
            </a:r>
          </a:p>
        </p:txBody>
      </p:sp>
      <p:pic>
        <p:nvPicPr>
          <p:cNvPr id="15" name="Picture 14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FBE99CB9-D91A-0A92-F7BB-FBD1EDF355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69" y="6227352"/>
            <a:ext cx="1724316" cy="3918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CB58B28-3EEA-B514-D193-37338E23A560}"/>
              </a:ext>
            </a:extLst>
          </p:cNvPr>
          <p:cNvSpPr/>
          <p:nvPr userDrawn="1"/>
        </p:nvSpPr>
        <p:spPr>
          <a:xfrm>
            <a:off x="8074152" y="1451238"/>
            <a:ext cx="3657600" cy="4389893"/>
          </a:xfrm>
          <a:prstGeom prst="rect">
            <a:avLst/>
          </a:prstGeom>
          <a:solidFill>
            <a:schemeClr val="bg1"/>
          </a:solidFill>
          <a:ln w="25400">
            <a:solidFill>
              <a:srgbClr val="BEBE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086E2B4-0546-94DB-3F23-1D15767C45F9}"/>
              </a:ext>
            </a:extLst>
          </p:cNvPr>
          <p:cNvSpPr/>
          <p:nvPr userDrawn="1"/>
        </p:nvSpPr>
        <p:spPr>
          <a:xfrm>
            <a:off x="8074151" y="1451238"/>
            <a:ext cx="3657600" cy="637205"/>
          </a:xfrm>
          <a:prstGeom prst="rect">
            <a:avLst/>
          </a:prstGeom>
          <a:solidFill>
            <a:schemeClr val="tx2"/>
          </a:soli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768123-EAEB-6DD1-6363-FB10862F62C2}"/>
              </a:ext>
            </a:extLst>
          </p:cNvPr>
          <p:cNvSpPr/>
          <p:nvPr userDrawn="1"/>
        </p:nvSpPr>
        <p:spPr>
          <a:xfrm>
            <a:off x="4257209" y="1451238"/>
            <a:ext cx="3657600" cy="4389893"/>
          </a:xfrm>
          <a:prstGeom prst="rect">
            <a:avLst/>
          </a:prstGeom>
          <a:solidFill>
            <a:schemeClr val="bg1"/>
          </a:solidFill>
          <a:ln w="25400">
            <a:solidFill>
              <a:srgbClr val="BEBE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F1B623-2110-6ED3-2A9C-A02964C1A563}"/>
              </a:ext>
            </a:extLst>
          </p:cNvPr>
          <p:cNvSpPr/>
          <p:nvPr userDrawn="1"/>
        </p:nvSpPr>
        <p:spPr>
          <a:xfrm>
            <a:off x="4257208" y="1451238"/>
            <a:ext cx="3657600" cy="637205"/>
          </a:xfrm>
          <a:prstGeom prst="rect">
            <a:avLst/>
          </a:prstGeom>
          <a:solidFill>
            <a:schemeClr val="tx2"/>
          </a:solidFill>
          <a:ln w="254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20">
            <a:extLst>
              <a:ext uri="{FF2B5EF4-FFF2-40B4-BE49-F238E27FC236}">
                <a16:creationId xmlns:a16="http://schemas.microsoft.com/office/drawing/2014/main" id="{2465D7E6-8772-68AF-1059-5A5C37773F29}"/>
              </a:ext>
            </a:extLst>
          </p:cNvPr>
          <p:cNvSpPr txBox="1">
            <a:spLocks/>
          </p:cNvSpPr>
          <p:nvPr userDrawn="1"/>
        </p:nvSpPr>
        <p:spPr>
          <a:xfrm>
            <a:off x="4453127" y="1555783"/>
            <a:ext cx="3255265" cy="43760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A9284BED-F997-F24F-DD31-044C933C2711}"/>
              </a:ext>
            </a:extLst>
          </p:cNvPr>
          <p:cNvSpPr txBox="1">
            <a:spLocks/>
          </p:cNvSpPr>
          <p:nvPr userDrawn="1"/>
        </p:nvSpPr>
        <p:spPr>
          <a:xfrm>
            <a:off x="4453128" y="2722705"/>
            <a:ext cx="3255264" cy="474133"/>
          </a:xfrm>
          <a:prstGeom prst="rect">
            <a:avLst/>
          </a:prstGeom>
        </p:spPr>
        <p:txBody>
          <a:bodyPr anchor="t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10" name="Text Placeholder 20">
            <a:extLst>
              <a:ext uri="{FF2B5EF4-FFF2-40B4-BE49-F238E27FC236}">
                <a16:creationId xmlns:a16="http://schemas.microsoft.com/office/drawing/2014/main" id="{8CEB4693-12AA-2A6B-764D-1E303F24498D}"/>
              </a:ext>
            </a:extLst>
          </p:cNvPr>
          <p:cNvSpPr txBox="1">
            <a:spLocks/>
          </p:cNvSpPr>
          <p:nvPr userDrawn="1"/>
        </p:nvSpPr>
        <p:spPr>
          <a:xfrm>
            <a:off x="8275319" y="1555783"/>
            <a:ext cx="3255265" cy="437608"/>
          </a:xfrm>
          <a:prstGeom prst="rect">
            <a:avLst/>
          </a:prstGeom>
        </p:spPr>
        <p:txBody>
          <a:bodyPr anchor="ctr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16" name="Text Placeholder 20">
            <a:extLst>
              <a:ext uri="{FF2B5EF4-FFF2-40B4-BE49-F238E27FC236}">
                <a16:creationId xmlns:a16="http://schemas.microsoft.com/office/drawing/2014/main" id="{14F6E605-1309-382A-BEA8-83E4BBFD45D2}"/>
              </a:ext>
            </a:extLst>
          </p:cNvPr>
          <p:cNvSpPr txBox="1">
            <a:spLocks/>
          </p:cNvSpPr>
          <p:nvPr userDrawn="1"/>
        </p:nvSpPr>
        <p:spPr>
          <a:xfrm>
            <a:off x="8275320" y="2722705"/>
            <a:ext cx="3255264" cy="474133"/>
          </a:xfrm>
          <a:prstGeom prst="rect">
            <a:avLst/>
          </a:prstGeom>
        </p:spPr>
        <p:txBody>
          <a:bodyPr anchor="t" anchorCtr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4649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FE98E3D-DC4B-CE68-7571-000E5D52AD2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3AAA5F9-DB1A-DDCF-B09F-F704F4E05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1" y="6378786"/>
            <a:ext cx="4161677" cy="18578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Sponsored by Ultragenyx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73A40B3D-7006-D8CB-E48E-32575D4D1A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7150" y="6378786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78F96AB-0F81-2DE6-B1B1-15E6ADF262CF}"/>
              </a:ext>
            </a:extLst>
          </p:cNvPr>
          <p:cNvSpPr txBox="1">
            <a:spLocks/>
          </p:cNvSpPr>
          <p:nvPr userDrawn="1"/>
        </p:nvSpPr>
        <p:spPr>
          <a:xfrm>
            <a:off x="4830184" y="1535552"/>
            <a:ext cx="2732567" cy="185784"/>
          </a:xfrm>
          <a:prstGeom prst="rect">
            <a:avLst/>
          </a:prstGeom>
        </p:spPr>
        <p:txBody>
          <a:bodyPr lIns="0" tIns="0" rIns="0" bIns="0" anchor="b" anchorCtr="0"/>
          <a:lstStyle>
            <a:defPPr>
              <a:defRPr lang="en-US"/>
            </a:defPPr>
            <a:lvl1pPr marL="0" algn="ctr" defTabSz="914400" rtl="0" eaLnBrk="1" latinLnBrk="0" hangingPunct="1"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Sponsored by Ultragenyx</a:t>
            </a:r>
          </a:p>
        </p:txBody>
      </p:sp>
      <p:pic>
        <p:nvPicPr>
          <p:cNvPr id="5" name="Picture 4" descr="A picture containing graphics, font, logo, screenshot&#10;&#10;Description automatically generated">
            <a:extLst>
              <a:ext uri="{FF2B5EF4-FFF2-40B4-BE49-F238E27FC236}">
                <a16:creationId xmlns:a16="http://schemas.microsoft.com/office/drawing/2014/main" id="{C59CAB43-443D-F595-9C40-81D08AF3A2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718" y="126556"/>
            <a:ext cx="3310563" cy="1468224"/>
          </a:xfrm>
          <a:prstGeom prst="rect">
            <a:avLst/>
          </a:prstGeom>
        </p:spPr>
      </p:pic>
      <p:pic>
        <p:nvPicPr>
          <p:cNvPr id="7" name="Picture 6" descr="A picture containing screenshot, colorfulness&#10;&#10;Description automatically generated">
            <a:extLst>
              <a:ext uri="{FF2B5EF4-FFF2-40B4-BE49-F238E27FC236}">
                <a16:creationId xmlns:a16="http://schemas.microsoft.com/office/drawing/2014/main" id="{E0DF872F-4483-C8A2-5D05-25FBC2A895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95" t="3912" r="42635" b="88285"/>
          <a:stretch/>
        </p:blipFill>
        <p:spPr>
          <a:xfrm>
            <a:off x="5143812" y="4179864"/>
            <a:ext cx="2069788" cy="754612"/>
          </a:xfrm>
          <a:prstGeom prst="rect">
            <a:avLst/>
          </a:prstGeom>
        </p:spPr>
      </p:pic>
      <p:pic>
        <p:nvPicPr>
          <p:cNvPr id="8" name="Picture 7" descr="A picture containing screenshot, colorfulness&#10;&#10;Description automatically generated">
            <a:extLst>
              <a:ext uri="{FF2B5EF4-FFF2-40B4-BE49-F238E27FC236}">
                <a16:creationId xmlns:a16="http://schemas.microsoft.com/office/drawing/2014/main" id="{0307F5B4-208B-348A-2C56-19853DB9E5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95" t="35098" r="42635" b="46319"/>
          <a:stretch/>
        </p:blipFill>
        <p:spPr>
          <a:xfrm>
            <a:off x="5143812" y="5061032"/>
            <a:ext cx="2069788" cy="179696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7E95A7CC-97F2-5252-37E8-9758C75AD8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0027" y="2122719"/>
            <a:ext cx="9072879" cy="1655762"/>
          </a:xfrm>
        </p:spPr>
        <p:txBody>
          <a:bodyPr lIns="0" tIns="0" rIns="0" bIns="0" anchor="b">
            <a:noAutofit/>
          </a:bodyPr>
          <a:lstStyle>
            <a:lvl1pPr algn="ctr">
              <a:defRPr sz="5500" b="1" i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end cover title.</a:t>
            </a:r>
          </a:p>
        </p:txBody>
      </p:sp>
    </p:spTree>
    <p:extLst>
      <p:ext uri="{BB962C8B-B14F-4D97-AF65-F5344CB8AC3E}">
        <p14:creationId xmlns:p14="http://schemas.microsoft.com/office/powerpoint/2010/main" val="33300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0A0F69-0F5C-7FAE-B536-FEB175509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976"/>
            <a:ext cx="11274552" cy="55970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085B9-626D-804B-B3E1-27433E3EE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453896"/>
            <a:ext cx="11274552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C9968-5F89-1F52-F584-7EAF6B072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1" y="6469334"/>
            <a:ext cx="364602" cy="20610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08AF143-45D7-9A4A-B150-A93742DEB28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19ABC5-17C0-064A-3125-382C77383700}"/>
              </a:ext>
            </a:extLst>
          </p:cNvPr>
          <p:cNvCxnSpPr/>
          <p:nvPr userDrawn="1"/>
        </p:nvCxnSpPr>
        <p:spPr>
          <a:xfrm>
            <a:off x="457200" y="1073428"/>
            <a:ext cx="4114800" cy="0"/>
          </a:xfrm>
          <a:prstGeom prst="line">
            <a:avLst/>
          </a:prstGeom>
          <a:ln w="25400" cap="flat">
            <a:solidFill>
              <a:schemeClr val="bg1">
                <a:lumMod val="8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52F9766-B254-0FF6-ECDF-009B71A43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1802" y="6469334"/>
            <a:ext cx="4161677" cy="185784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© 2023 Ultragenyx Pharmaceutical Inc.   |   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415545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8" r:id="rId4"/>
    <p:sldLayoutId id="2147483687" r:id="rId5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2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DC61-022A-CB26-4C42-8591F68BE0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Therapeutic Approach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CAECF9-2ADA-10DD-7412-E800486B19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Moderated Table Discussion.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FE2E51-725C-DCD4-A054-6D4B53DC4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Sponsored by Ultragenyx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64C89-34E7-A8AE-EC49-608428E393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8AF143-45D7-9A4A-B150-A93742DEB2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7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85DDD0-50BB-E9EA-F415-ADEC66FA8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8AF143-45D7-9A4A-B150-A93742DEB28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4D898C-26B1-5199-95B0-56A1E3922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+mj-lt"/>
              </a:rPr>
              <a:t>Therapeutic Strategy Planning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0EBBBE-3353-6389-2C23-836D10658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67099" y="6474036"/>
            <a:ext cx="4161677" cy="185784"/>
          </a:xfrm>
        </p:spPr>
        <p:txBody>
          <a:bodyPr/>
          <a:lstStyle/>
          <a:p>
            <a:r>
              <a:rPr lang="en-US"/>
              <a:t>Sponsored by Ultragenyx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800944D-42BC-1CF5-AEA2-7EAB0720D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453633"/>
              </p:ext>
            </p:extLst>
          </p:nvPr>
        </p:nvGraphicFramePr>
        <p:xfrm>
          <a:off x="814083" y="1294828"/>
          <a:ext cx="10560786" cy="51341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237200">
                  <a:extLst>
                    <a:ext uri="{9D8B030D-6E8A-4147-A177-3AD203B41FA5}">
                      <a16:colId xmlns:a16="http://schemas.microsoft.com/office/drawing/2014/main" val="1928977600"/>
                    </a:ext>
                  </a:extLst>
                </a:gridCol>
                <a:gridCol w="6323586">
                  <a:extLst>
                    <a:ext uri="{9D8B030D-6E8A-4147-A177-3AD203B41FA5}">
                      <a16:colId xmlns:a16="http://schemas.microsoft.com/office/drawing/2014/main" val="762583984"/>
                    </a:ext>
                  </a:extLst>
                </a:gridCol>
              </a:tblGrid>
              <a:tr h="406629">
                <a:tc gridSpan="2">
                  <a:txBody>
                    <a:bodyPr/>
                    <a:lstStyle/>
                    <a:p>
                      <a:pPr algn="l"/>
                      <a:r>
                        <a:rPr lang="en-US">
                          <a:latin typeface="+mj-lt"/>
                        </a:rPr>
                        <a:t>CONSIDERATIONS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326800"/>
                  </a:ext>
                </a:extLst>
              </a:tr>
              <a:tr h="643829"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Disease Biology: What is the affected physiological process?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766738"/>
                  </a:ext>
                </a:extLst>
              </a:tr>
              <a:tr h="622364"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Affected gene(s)/pathway (monogenic/polygenic)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2861057"/>
                  </a:ext>
                </a:extLst>
              </a:tr>
              <a:tr h="738882"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Genetic mechanism/variants</a:t>
                      </a:r>
                    </a:p>
                    <a:p>
                      <a:r>
                        <a:rPr lang="en-US" sz="1400" i="1">
                          <a:latin typeface="+mj-lt"/>
                        </a:rPr>
                        <a:t>(e.g. deletions, mutations, haploinsufficiency, GOF/LOF…)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5567270"/>
                  </a:ext>
                </a:extLst>
              </a:tr>
              <a:tr h="622364"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Target tissue and cell type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4288199"/>
                  </a:ext>
                </a:extLst>
              </a:tr>
              <a:tr h="738882"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Therapeutic Mechanism </a:t>
                      </a:r>
                    </a:p>
                    <a:p>
                      <a:r>
                        <a:rPr lang="en-US" sz="1400" i="1">
                          <a:latin typeface="+mj-lt"/>
                        </a:rPr>
                        <a:t>(e.g. activate, inhibit, replace, reduce/increase)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5169917"/>
                  </a:ext>
                </a:extLst>
              </a:tr>
              <a:tr h="738882"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Unmet need vs. Disease severity </a:t>
                      </a:r>
                    </a:p>
                    <a:p>
                      <a:r>
                        <a:rPr lang="en-US" sz="1400" i="1">
                          <a:latin typeface="+mj-lt"/>
                        </a:rPr>
                        <a:t>(e.g. risk-reward)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479108"/>
                  </a:ext>
                </a:extLst>
              </a:tr>
              <a:tr h="622364">
                <a:tc>
                  <a:txBody>
                    <a:bodyPr/>
                    <a:lstStyle/>
                    <a:p>
                      <a:r>
                        <a:rPr lang="en-US" sz="1600">
                          <a:latin typeface="+mj-lt"/>
                        </a:rPr>
                        <a:t>Ongoing therapies in development? 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27214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0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0F7E95-B8BB-0FC8-5545-698FCC9817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08AF143-45D7-9A4A-B150-A93742DEB28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9C7E3-3114-207E-F892-EF0845D8D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Sponsored by Ultragenyx</a:t>
            </a:r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393C01CD-BA94-DDB3-F94F-254CDDB51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976"/>
            <a:ext cx="11274552" cy="559703"/>
          </a:xfrm>
        </p:spPr>
        <p:txBody>
          <a:bodyPr/>
          <a:lstStyle/>
          <a:p>
            <a:r>
              <a:rPr lang="en-US">
                <a:latin typeface="+mj-lt"/>
              </a:rPr>
              <a:t>Evaluation of therapeutic modalities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AA7DC4-4F47-ACC8-29C3-B0189392B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201677"/>
              </p:ext>
            </p:extLst>
          </p:nvPr>
        </p:nvGraphicFramePr>
        <p:xfrm>
          <a:off x="580599" y="1410901"/>
          <a:ext cx="10998375" cy="460259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792731">
                  <a:extLst>
                    <a:ext uri="{9D8B030D-6E8A-4147-A177-3AD203B41FA5}">
                      <a16:colId xmlns:a16="http://schemas.microsoft.com/office/drawing/2014/main" val="1928977600"/>
                    </a:ext>
                  </a:extLst>
                </a:gridCol>
                <a:gridCol w="3770616">
                  <a:extLst>
                    <a:ext uri="{9D8B030D-6E8A-4147-A177-3AD203B41FA5}">
                      <a16:colId xmlns:a16="http://schemas.microsoft.com/office/drawing/2014/main" val="762583984"/>
                    </a:ext>
                  </a:extLst>
                </a:gridCol>
                <a:gridCol w="2365987">
                  <a:extLst>
                    <a:ext uri="{9D8B030D-6E8A-4147-A177-3AD203B41FA5}">
                      <a16:colId xmlns:a16="http://schemas.microsoft.com/office/drawing/2014/main" val="3288845350"/>
                    </a:ext>
                  </a:extLst>
                </a:gridCol>
                <a:gridCol w="3069041">
                  <a:extLst>
                    <a:ext uri="{9D8B030D-6E8A-4147-A177-3AD203B41FA5}">
                      <a16:colId xmlns:a16="http://schemas.microsoft.com/office/drawing/2014/main" val="741193570"/>
                    </a:ext>
                  </a:extLst>
                </a:gridCol>
              </a:tblGrid>
              <a:tr h="781884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Modality</a:t>
                      </a:r>
                    </a:p>
                  </a:txBody>
                  <a:tcPr anchor="ctr"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Available technology/validated approach?/Current state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Delivery/size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Development considerations (timelines, cost, etc.)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326800"/>
                  </a:ext>
                </a:extLst>
              </a:tr>
              <a:tr h="1299452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latin typeface="+mj-lt"/>
                        </a:rPr>
                        <a:t>1. </a:t>
                      </a:r>
                    </a:p>
                  </a:txBody>
                  <a:tcPr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52861057"/>
                  </a:ext>
                </a:extLst>
              </a:tr>
              <a:tr h="1207363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latin typeface="+mj-lt"/>
                        </a:rPr>
                        <a:t>2.</a:t>
                      </a:r>
                    </a:p>
                  </a:txBody>
                  <a:tcPr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64288199"/>
                  </a:ext>
                </a:extLst>
              </a:tr>
              <a:tr h="1313895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latin typeface="+mj-lt"/>
                        </a:rPr>
                        <a:t>3.</a:t>
                      </a:r>
                    </a:p>
                  </a:txBody>
                  <a:tcPr>
                    <a:lnL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j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5169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60351"/>
      </p:ext>
    </p:extLst>
  </p:cSld>
  <p:clrMapOvr>
    <a:masterClrMapping/>
  </p:clrMapOvr>
</p:sld>
</file>

<file path=ppt/theme/theme1.xml><?xml version="1.0" encoding="utf-8"?>
<a:theme xmlns:a="http://schemas.openxmlformats.org/drawingml/2006/main" name="Ultragenyx">
  <a:themeElements>
    <a:clrScheme name="Ultragenyx">
      <a:dk1>
        <a:srgbClr val="000000"/>
      </a:dk1>
      <a:lt1>
        <a:srgbClr val="FFFFFF"/>
      </a:lt1>
      <a:dk2>
        <a:srgbClr val="757575"/>
      </a:dk2>
      <a:lt2>
        <a:srgbClr val="F5F5F5"/>
      </a:lt2>
      <a:accent1>
        <a:srgbClr val="BB16A3"/>
      </a:accent1>
      <a:accent2>
        <a:srgbClr val="8DC63F"/>
      </a:accent2>
      <a:accent3>
        <a:srgbClr val="FF691B"/>
      </a:accent3>
      <a:accent4>
        <a:srgbClr val="DCE32F"/>
      </a:accent4>
      <a:accent5>
        <a:srgbClr val="04BAAE"/>
      </a:accent5>
      <a:accent6>
        <a:srgbClr val="ED178E"/>
      </a:accent6>
      <a:hlink>
        <a:srgbClr val="5910B3"/>
      </a:hlink>
      <a:folHlink>
        <a:srgbClr val="5910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f9dc9f-abc1-4d0e-a6d5-31916d0f8877" xsi:nil="true"/>
    <lcf76f155ced4ddcb4097134ff3c332f xmlns="78533196-594e-46a7-892e-07fbeb1545c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5F718D34A56248A5CE2B6C69FE29E8" ma:contentTypeVersion="14" ma:contentTypeDescription="Create a new document." ma:contentTypeScope="" ma:versionID="8ddbe34472dac181f2cd2cce41072520">
  <xsd:schema xmlns:xsd="http://www.w3.org/2001/XMLSchema" xmlns:xs="http://www.w3.org/2001/XMLSchema" xmlns:p="http://schemas.microsoft.com/office/2006/metadata/properties" xmlns:ns2="78533196-594e-46a7-892e-07fbeb1545ce" xmlns:ns3="27f9dc9f-abc1-4d0e-a6d5-31916d0f8877" targetNamespace="http://schemas.microsoft.com/office/2006/metadata/properties" ma:root="true" ma:fieldsID="0ebe215d38cad25601c59a4d386d1d9a" ns2:_="" ns3:_="">
    <xsd:import namespace="78533196-594e-46a7-892e-07fbeb1545ce"/>
    <xsd:import namespace="27f9dc9f-abc1-4d0e-a6d5-31916d0f88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33196-594e-46a7-892e-07fbeb1545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54d1f21d-c6a5-40e4-bee1-9eb1674d77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f9dc9f-abc1-4d0e-a6d5-31916d0f887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539d2c3-9fa6-4700-8141-8529666abbb7}" ma:internalName="TaxCatchAll" ma:showField="CatchAllData" ma:web="27f9dc9f-abc1-4d0e-a6d5-31916d0f88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2C2529-A159-4A58-932F-CE47AB34E8CF}">
  <ds:schemaRefs>
    <ds:schemaRef ds:uri="27f9dc9f-abc1-4d0e-a6d5-31916d0f8877"/>
    <ds:schemaRef ds:uri="78533196-594e-46a7-892e-07fbeb1545c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589D2B0-8099-49E1-9062-5B9C87E57F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A2E2A1-06B0-42FE-BD29-C8280BBC47FD}">
  <ds:schemaRefs>
    <ds:schemaRef ds:uri="27f9dc9f-abc1-4d0e-a6d5-31916d0f8877"/>
    <ds:schemaRef ds:uri="78533196-594e-46a7-892e-07fbeb1545c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</Words>
  <Application>Microsoft Office PowerPoint</Application>
  <PresentationFormat>Widescreen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Ultragenyx</vt:lpstr>
      <vt:lpstr>Therapeutic Approach Strategy</vt:lpstr>
      <vt:lpstr>Therapeutic Strategy Planning</vt:lpstr>
      <vt:lpstr>Evaluation of therapeutic modalities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Research Priorities.</dc:title>
  <dc:creator>Joshua Higa</dc:creator>
  <cp:lastModifiedBy>Shravanthi Madhavan</cp:lastModifiedBy>
  <cp:revision>2</cp:revision>
  <dcterms:created xsi:type="dcterms:W3CDTF">2022-12-14T23:12:08Z</dcterms:created>
  <dcterms:modified xsi:type="dcterms:W3CDTF">2024-05-31T17:14:17Z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0x010100795F718D34A56248A5CE2B6C69FE29E8</vt:lpwstr>
  </property>
  <property fmtid="{D5CDD505-2E9C-101B-9397-08002B2CF9AE}" pid="3" name="Order">
    <vt:r8>3085500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MediaServiceImageTags">
    <vt:lpwstr/>
  </property>
</Properties>
</file>