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147328997" r:id="rId6"/>
    <p:sldId id="2147328929" r:id="rId7"/>
    <p:sldId id="262" r:id="rId8"/>
    <p:sldId id="2147328995" r:id="rId9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813C0B-C0F2-93CF-E048-6C1489793DF5}" name="Matthew Fuller" initials="MF" userId="S::mfuller@ultragenyx.com::9799aca1-a592-49ab-a24b-e3b8b14f34a2" providerId="AD"/>
  <p188:author id="{A292B33F-AED3-766E-4FD8-D4F184987D0B}" name="Shravanthi Madhavan" initials="SM" userId="S::smadhavan@ultragenyx.com::0867e0f6-c90d-4f7d-be5c-4ddb372036fb" providerId="AD"/>
  <p188:author id="{2995B186-AC42-B57D-3D3C-D1D8932A08A8}" name="Joshua Higa" initials="JH" userId="S::jhiga@ultragenyx.com::f60d4e64-947e-4933-a24f-35f94fac2723" providerId="AD"/>
  <p188:author id="{65D811DF-E536-CF47-5AFA-81CE15D99622}" name="Carolyn Wang" initials="CW" userId="S::cawang@ultragenyx.com::8644d17f-a6bf-4572-a797-ec0711764d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19FAC"/>
    <a:srgbClr val="BFBFBF"/>
    <a:srgbClr val="ED5824"/>
    <a:srgbClr val="0061A0"/>
    <a:srgbClr val="789904"/>
    <a:srgbClr val="503693"/>
    <a:srgbClr val="EECC19"/>
    <a:srgbClr val="D62371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CBCCCD-E900-4DCC-A09A-5F208322A684}" v="1" dt="2024-05-22T16:30:47.6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36389B13-5F2D-4E9E-8490-7E7FF179D769}" type="datetimeFigureOut"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8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4B3882AF-FDAD-444F-808D-DF6FC37D9A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3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882AF-FDAD-444F-808D-DF6FC37D9A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0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E98E3D-DC4B-CE68-7571-000E5D52AD2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picture containing colorfulness, circle, art&#10;&#10;Description automatically generated">
            <a:extLst>
              <a:ext uri="{FF2B5EF4-FFF2-40B4-BE49-F238E27FC236}">
                <a16:creationId xmlns:a16="http://schemas.microsoft.com/office/drawing/2014/main" id="{537F5FF4-D0AA-4B25-A8A3-79FC26129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8" b="30145"/>
          <a:stretch/>
        </p:blipFill>
        <p:spPr>
          <a:xfrm>
            <a:off x="1076329" y="700885"/>
            <a:ext cx="11112624" cy="6157115"/>
          </a:xfrm>
          <a:prstGeom prst="rect">
            <a:avLst/>
          </a:prstGeom>
        </p:spPr>
      </p:pic>
      <p:pic>
        <p:nvPicPr>
          <p:cNvPr id="14" name="Picture 13" descr="A picture containing graphics, font, logo, screenshot&#10;&#10;Description automatically generated">
            <a:extLst>
              <a:ext uri="{FF2B5EF4-FFF2-40B4-BE49-F238E27FC236}">
                <a16:creationId xmlns:a16="http://schemas.microsoft.com/office/drawing/2014/main" id="{5B6DFFE9-4FA6-8525-C049-B19E4487A1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77" y="126556"/>
            <a:ext cx="3660648" cy="16234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DC9CC1-E731-AD0A-66E2-C2E552D3C6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1764094"/>
            <a:ext cx="9072879" cy="1655762"/>
          </a:xfrm>
        </p:spPr>
        <p:txBody>
          <a:bodyPr lIns="0" tIns="0" rIns="0" bIns="0" anchor="b">
            <a:noAutofit/>
          </a:bodyPr>
          <a:lstStyle>
            <a:lvl1pPr algn="l">
              <a:defRPr sz="55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cover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A32A6-3644-AD5F-3C8C-484086D17B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1" y="3630168"/>
            <a:ext cx="9251575" cy="16557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3A40B3D-7006-D8CB-E48E-32575D4D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05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82902-3FD7-3781-1EBC-464F4C97FBA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9F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art&#10;&#10;Description automatically generated">
            <a:extLst>
              <a:ext uri="{FF2B5EF4-FFF2-40B4-BE49-F238E27FC236}">
                <a16:creationId xmlns:a16="http://schemas.microsoft.com/office/drawing/2014/main" id="{1EC8B14B-70C6-4FA0-7BEF-3C916F0B0F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42"/>
          <a:stretch/>
        </p:blipFill>
        <p:spPr>
          <a:xfrm>
            <a:off x="1149167" y="3581193"/>
            <a:ext cx="10812709" cy="32768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DC9CC1-E731-AD0A-66E2-C2E552D3C6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1764094"/>
            <a:ext cx="9072879" cy="1655762"/>
          </a:xfrm>
        </p:spPr>
        <p:txBody>
          <a:bodyPr lIns="0" tIns="0" rIns="0" bIns="0" anchor="b">
            <a:noAutofit/>
          </a:bodyPr>
          <a:lstStyle>
            <a:lvl1pPr algn="l">
              <a:defRPr sz="55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A32A6-3644-AD5F-3C8C-484086D17B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1" y="3630168"/>
            <a:ext cx="9251575" cy="16557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pic>
        <p:nvPicPr>
          <p:cNvPr id="6" name="Picture 5" descr="A picture containing font, graphics, logo, graphic design&#10;&#10;Description automatically generated">
            <a:extLst>
              <a:ext uri="{FF2B5EF4-FFF2-40B4-BE49-F238E27FC236}">
                <a16:creationId xmlns:a16="http://schemas.microsoft.com/office/drawing/2014/main" id="{94DF9813-ED9A-3333-720B-F7C1001BFE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44" y="117125"/>
            <a:ext cx="3681914" cy="1632917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D8D68C-6885-15F1-76F8-365D71FD7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20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45305A-9E89-FFDF-7736-F53799BEE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D2DD6CC-4B0C-A4D6-FA40-F5C3663A69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header title style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D078B9-CABA-D5DD-503F-2B6A5E9C1796}"/>
              </a:ext>
            </a:extLst>
          </p:cNvPr>
          <p:cNvGrpSpPr/>
          <p:nvPr userDrawn="1"/>
        </p:nvGrpSpPr>
        <p:grpSpPr>
          <a:xfrm>
            <a:off x="457200" y="1016862"/>
            <a:ext cx="11327013" cy="104923"/>
            <a:chOff x="457200" y="1016862"/>
            <a:chExt cx="11327013" cy="104923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A2AE339-9278-FC5A-F2FD-44458CA6D8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1069323"/>
              <a:ext cx="11144992" cy="0"/>
            </a:xfrm>
            <a:prstGeom prst="line">
              <a:avLst/>
            </a:prstGeom>
            <a:ln w="25400" cap="flat">
              <a:solidFill>
                <a:srgbClr val="019FAC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0B9B1E8-A4AA-11C8-3A85-E8407B57C91C}"/>
                </a:ext>
              </a:extLst>
            </p:cNvPr>
            <p:cNvSpPr/>
            <p:nvPr userDrawn="1"/>
          </p:nvSpPr>
          <p:spPr>
            <a:xfrm>
              <a:off x="11679290" y="1016862"/>
              <a:ext cx="104923" cy="104923"/>
            </a:xfrm>
            <a:prstGeom prst="ellipse">
              <a:avLst/>
            </a:prstGeom>
            <a:solidFill>
              <a:srgbClr val="8DC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0FAB5F9-882A-DB7F-B500-B108048F4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37878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  <p:pic>
        <p:nvPicPr>
          <p:cNvPr id="15" name="Picture 1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FBE99CB9-D91A-0A92-F7BB-FBD1EDF355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69" y="6227352"/>
            <a:ext cx="1724316" cy="39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39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45305A-9E89-FFDF-7736-F53799BEE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D2DD6CC-4B0C-A4D6-FA40-F5C3663A69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header title style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D078B9-CABA-D5DD-503F-2B6A5E9C1796}"/>
              </a:ext>
            </a:extLst>
          </p:cNvPr>
          <p:cNvGrpSpPr/>
          <p:nvPr userDrawn="1"/>
        </p:nvGrpSpPr>
        <p:grpSpPr>
          <a:xfrm>
            <a:off x="457200" y="1016862"/>
            <a:ext cx="11327013" cy="104923"/>
            <a:chOff x="457200" y="1016862"/>
            <a:chExt cx="11327013" cy="104923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A2AE339-9278-FC5A-F2FD-44458CA6D8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1069323"/>
              <a:ext cx="11144992" cy="0"/>
            </a:xfrm>
            <a:prstGeom prst="line">
              <a:avLst/>
            </a:prstGeom>
            <a:ln w="25400" cap="flat">
              <a:solidFill>
                <a:srgbClr val="019FAC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0B9B1E8-A4AA-11C8-3A85-E8407B57C91C}"/>
                </a:ext>
              </a:extLst>
            </p:cNvPr>
            <p:cNvSpPr/>
            <p:nvPr userDrawn="1"/>
          </p:nvSpPr>
          <p:spPr>
            <a:xfrm>
              <a:off x="11679290" y="1016862"/>
              <a:ext cx="104923" cy="104923"/>
            </a:xfrm>
            <a:prstGeom prst="ellipse">
              <a:avLst/>
            </a:prstGeom>
            <a:solidFill>
              <a:srgbClr val="8DC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0FAB5F9-882A-DB7F-B500-B108048F4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37878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  <p:pic>
        <p:nvPicPr>
          <p:cNvPr id="15" name="Picture 1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FBE99CB9-D91A-0A92-F7BB-FBD1EDF355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69" y="6227352"/>
            <a:ext cx="1724316" cy="3918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CB58B28-3EEA-B514-D193-37338E23A560}"/>
              </a:ext>
            </a:extLst>
          </p:cNvPr>
          <p:cNvSpPr/>
          <p:nvPr userDrawn="1"/>
        </p:nvSpPr>
        <p:spPr>
          <a:xfrm>
            <a:off x="8074152" y="1451238"/>
            <a:ext cx="3657600" cy="4389893"/>
          </a:xfrm>
          <a:prstGeom prst="rect">
            <a:avLst/>
          </a:prstGeom>
          <a:solidFill>
            <a:schemeClr val="bg1"/>
          </a:solidFill>
          <a:ln w="25400">
            <a:solidFill>
              <a:srgbClr val="BEBE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86E2B4-0546-94DB-3F23-1D15767C45F9}"/>
              </a:ext>
            </a:extLst>
          </p:cNvPr>
          <p:cNvSpPr/>
          <p:nvPr userDrawn="1"/>
        </p:nvSpPr>
        <p:spPr>
          <a:xfrm>
            <a:off x="8074151" y="1451238"/>
            <a:ext cx="3657600" cy="637205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68123-EAEB-6DD1-6363-FB10862F62C2}"/>
              </a:ext>
            </a:extLst>
          </p:cNvPr>
          <p:cNvSpPr/>
          <p:nvPr userDrawn="1"/>
        </p:nvSpPr>
        <p:spPr>
          <a:xfrm>
            <a:off x="4257209" y="1451238"/>
            <a:ext cx="3657600" cy="4389893"/>
          </a:xfrm>
          <a:prstGeom prst="rect">
            <a:avLst/>
          </a:prstGeom>
          <a:solidFill>
            <a:schemeClr val="bg1"/>
          </a:solidFill>
          <a:ln w="25400">
            <a:solidFill>
              <a:srgbClr val="BEBE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1B623-2110-6ED3-2A9C-A02964C1A563}"/>
              </a:ext>
            </a:extLst>
          </p:cNvPr>
          <p:cNvSpPr/>
          <p:nvPr userDrawn="1"/>
        </p:nvSpPr>
        <p:spPr>
          <a:xfrm>
            <a:off x="4257208" y="1451238"/>
            <a:ext cx="3657600" cy="637205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2465D7E6-8772-68AF-1059-5A5C37773F29}"/>
              </a:ext>
            </a:extLst>
          </p:cNvPr>
          <p:cNvSpPr txBox="1">
            <a:spLocks/>
          </p:cNvSpPr>
          <p:nvPr userDrawn="1"/>
        </p:nvSpPr>
        <p:spPr>
          <a:xfrm>
            <a:off x="4453127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A9284BED-F997-F24F-DD31-044C933C2711}"/>
              </a:ext>
            </a:extLst>
          </p:cNvPr>
          <p:cNvSpPr txBox="1">
            <a:spLocks/>
          </p:cNvSpPr>
          <p:nvPr userDrawn="1"/>
        </p:nvSpPr>
        <p:spPr>
          <a:xfrm>
            <a:off x="4453128" y="2722705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8CEB4693-12AA-2A6B-764D-1E303F24498D}"/>
              </a:ext>
            </a:extLst>
          </p:cNvPr>
          <p:cNvSpPr txBox="1">
            <a:spLocks/>
          </p:cNvSpPr>
          <p:nvPr userDrawn="1"/>
        </p:nvSpPr>
        <p:spPr>
          <a:xfrm>
            <a:off x="8275319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14F6E605-1309-382A-BEA8-83E4BBFD45D2}"/>
              </a:ext>
            </a:extLst>
          </p:cNvPr>
          <p:cNvSpPr txBox="1">
            <a:spLocks/>
          </p:cNvSpPr>
          <p:nvPr userDrawn="1"/>
        </p:nvSpPr>
        <p:spPr>
          <a:xfrm>
            <a:off x="8275320" y="2722705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649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E98E3D-DC4B-CE68-7571-000E5D52AD2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3A40B3D-7006-D8CB-E48E-32575D4D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8F96AB-0F81-2DE6-B1B1-15E6ADF262CF}"/>
              </a:ext>
            </a:extLst>
          </p:cNvPr>
          <p:cNvSpPr txBox="1">
            <a:spLocks/>
          </p:cNvSpPr>
          <p:nvPr userDrawn="1"/>
        </p:nvSpPr>
        <p:spPr>
          <a:xfrm>
            <a:off x="4830184" y="1535552"/>
            <a:ext cx="2732567" cy="185784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Sponsored by Ultragenyx</a:t>
            </a:r>
          </a:p>
        </p:txBody>
      </p:sp>
      <p:pic>
        <p:nvPicPr>
          <p:cNvPr id="5" name="Picture 4" descr="A picture containing graphics, font, logo, screenshot&#10;&#10;Description automatically generated">
            <a:extLst>
              <a:ext uri="{FF2B5EF4-FFF2-40B4-BE49-F238E27FC236}">
                <a16:creationId xmlns:a16="http://schemas.microsoft.com/office/drawing/2014/main" id="{C59CAB43-443D-F595-9C40-81D08AF3A2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718" y="126556"/>
            <a:ext cx="3310563" cy="1468224"/>
          </a:xfrm>
          <a:prstGeom prst="rect">
            <a:avLst/>
          </a:prstGeom>
        </p:spPr>
      </p:pic>
      <p:pic>
        <p:nvPicPr>
          <p:cNvPr id="7" name="Picture 6" descr="A picture containing screenshot, colorfulness&#10;&#10;Description automatically generated">
            <a:extLst>
              <a:ext uri="{FF2B5EF4-FFF2-40B4-BE49-F238E27FC236}">
                <a16:creationId xmlns:a16="http://schemas.microsoft.com/office/drawing/2014/main" id="{E0DF872F-4483-C8A2-5D05-25FBC2A895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95" t="3912" r="42635" b="88285"/>
          <a:stretch/>
        </p:blipFill>
        <p:spPr>
          <a:xfrm>
            <a:off x="5143812" y="4179864"/>
            <a:ext cx="2069788" cy="754612"/>
          </a:xfrm>
          <a:prstGeom prst="rect">
            <a:avLst/>
          </a:prstGeom>
        </p:spPr>
      </p:pic>
      <p:pic>
        <p:nvPicPr>
          <p:cNvPr id="8" name="Picture 7" descr="A picture containing screenshot, colorfulness&#10;&#10;Description automatically generated">
            <a:extLst>
              <a:ext uri="{FF2B5EF4-FFF2-40B4-BE49-F238E27FC236}">
                <a16:creationId xmlns:a16="http://schemas.microsoft.com/office/drawing/2014/main" id="{0307F5B4-208B-348A-2C56-19853DB9E5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95" t="35098" r="42635" b="46319"/>
          <a:stretch/>
        </p:blipFill>
        <p:spPr>
          <a:xfrm>
            <a:off x="5143812" y="5061032"/>
            <a:ext cx="2069788" cy="1796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E95A7CC-97F2-5252-37E8-9758C75AD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0027" y="2122719"/>
            <a:ext cx="9072879" cy="1655762"/>
          </a:xfrm>
        </p:spPr>
        <p:txBody>
          <a:bodyPr lIns="0" tIns="0" rIns="0" bIns="0" anchor="b">
            <a:noAutofit/>
          </a:bodyPr>
          <a:lstStyle>
            <a:lvl1pPr algn="ctr">
              <a:defRPr sz="55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end cover title.</a:t>
            </a:r>
          </a:p>
        </p:txBody>
      </p:sp>
    </p:spTree>
    <p:extLst>
      <p:ext uri="{BB962C8B-B14F-4D97-AF65-F5344CB8AC3E}">
        <p14:creationId xmlns:p14="http://schemas.microsoft.com/office/powerpoint/2010/main" val="33300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0A0F69-0F5C-7FAE-B536-FEB17550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085B9-626D-804B-B3E1-27433E3EE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53896"/>
            <a:ext cx="11274552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C9968-5F89-1F52-F584-7EAF6B072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6469334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9ABC5-17C0-064A-3125-382C77383700}"/>
              </a:ext>
            </a:extLst>
          </p:cNvPr>
          <p:cNvCxnSpPr/>
          <p:nvPr userDrawn="1"/>
        </p:nvCxnSpPr>
        <p:spPr>
          <a:xfrm>
            <a:off x="457200" y="1073428"/>
            <a:ext cx="4114800" cy="0"/>
          </a:xfrm>
          <a:prstGeom prst="line">
            <a:avLst/>
          </a:prstGeom>
          <a:ln w="25400" cap="flat">
            <a:solidFill>
              <a:schemeClr val="bg1">
                <a:lumMod val="8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2F9766-B254-0FF6-ECDF-009B71A43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1802" y="6469334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Ultragenyx Pharmaceutical Inc.   |   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415545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7" r:id="rId5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2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sv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7.svg"/><Relationship Id="rId5" Type="http://schemas.openxmlformats.org/officeDocument/2006/relationships/image" Target="../media/image11.sv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svg"/><Relationship Id="rId4" Type="http://schemas.openxmlformats.org/officeDocument/2006/relationships/image" Target="../media/image10.png"/><Relationship Id="rId9" Type="http://schemas.openxmlformats.org/officeDocument/2006/relationships/image" Target="../media/image15.svg"/><Relationship Id="rId14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DC61-022A-CB26-4C42-8591F68BE0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Identifying Research Priorities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AECF9-2ADA-10DD-7412-E800486B1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Moderated Table Discussion.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FE2E51-725C-DCD4-A054-6D4B53DC4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Sponsored by Ultragenyx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64C89-34E7-A8AE-EC49-608428E39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8AF143-45D7-9A4A-B150-A93742DEB2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8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1C967B31-2990-C8A8-FD77-AB72C5F5BEAD}"/>
              </a:ext>
            </a:extLst>
          </p:cNvPr>
          <p:cNvSpPr/>
          <p:nvPr/>
        </p:nvSpPr>
        <p:spPr>
          <a:xfrm>
            <a:off x="3377668" y="3205414"/>
            <a:ext cx="7222270" cy="918237"/>
          </a:xfrm>
          <a:prstGeom prst="homePlate">
            <a:avLst/>
          </a:prstGeom>
          <a:solidFill>
            <a:srgbClr val="019FA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40F48602-555C-AB76-82BC-6A777D151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976"/>
            <a:ext cx="11274552" cy="559703"/>
          </a:xfrm>
        </p:spPr>
        <p:txBody>
          <a:bodyPr/>
          <a:lstStyle/>
          <a:p>
            <a:r>
              <a:rPr lang="en-US">
                <a:latin typeface="+mj-lt"/>
              </a:rPr>
              <a:t>Research Strategy Planning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0D9D6C-01A4-9D33-5210-D94A413233D9}"/>
              </a:ext>
            </a:extLst>
          </p:cNvPr>
          <p:cNvSpPr txBox="1"/>
          <p:nvPr/>
        </p:nvSpPr>
        <p:spPr>
          <a:xfrm>
            <a:off x="10176642" y="1703920"/>
            <a:ext cx="1939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Therapeutic goal </a:t>
            </a:r>
          </a:p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(reversal, slow progression, management)</a:t>
            </a:r>
          </a:p>
        </p:txBody>
      </p: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6D92C414-6895-096F-262E-18FDCECDBAF6}"/>
              </a:ext>
            </a:extLst>
          </p:cNvPr>
          <p:cNvSpPr/>
          <p:nvPr/>
        </p:nvSpPr>
        <p:spPr>
          <a:xfrm>
            <a:off x="1305017" y="2018892"/>
            <a:ext cx="9132470" cy="309128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70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FF5D0A-0EBA-5AF1-05D4-F49DB051C261}"/>
              </a:ext>
            </a:extLst>
          </p:cNvPr>
          <p:cNvSpPr txBox="1"/>
          <p:nvPr/>
        </p:nvSpPr>
        <p:spPr>
          <a:xfrm>
            <a:off x="282067" y="2018892"/>
            <a:ext cx="105641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Diagnosis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6571AD8-CF46-A39F-46E9-6B173B913EEB}"/>
              </a:ext>
            </a:extLst>
          </p:cNvPr>
          <p:cNvSpPr/>
          <p:nvPr/>
        </p:nvSpPr>
        <p:spPr>
          <a:xfrm>
            <a:off x="2629643" y="2079030"/>
            <a:ext cx="184935" cy="18466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3F258B5-1FB6-092E-5E48-AE23A219E7A1}"/>
              </a:ext>
            </a:extLst>
          </p:cNvPr>
          <p:cNvSpPr/>
          <p:nvPr/>
        </p:nvSpPr>
        <p:spPr>
          <a:xfrm>
            <a:off x="4323166" y="2079030"/>
            <a:ext cx="184935" cy="18466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54B3A9-8ED2-F729-1683-4CA9F4CAE878}"/>
              </a:ext>
            </a:extLst>
          </p:cNvPr>
          <p:cNvSpPr/>
          <p:nvPr/>
        </p:nvSpPr>
        <p:spPr>
          <a:xfrm>
            <a:off x="5945349" y="2079030"/>
            <a:ext cx="184935" cy="18466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05D0621-E304-FC15-3D4F-5024A42D57DE}"/>
              </a:ext>
            </a:extLst>
          </p:cNvPr>
          <p:cNvSpPr/>
          <p:nvPr/>
        </p:nvSpPr>
        <p:spPr>
          <a:xfrm>
            <a:off x="7421448" y="2079030"/>
            <a:ext cx="184935" cy="18466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1351A2D-9D2C-961D-5059-56661E03E190}"/>
              </a:ext>
            </a:extLst>
          </p:cNvPr>
          <p:cNvSpPr/>
          <p:nvPr/>
        </p:nvSpPr>
        <p:spPr>
          <a:xfrm>
            <a:off x="8958287" y="2079030"/>
            <a:ext cx="184935" cy="18466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DC94D2-09CD-2944-C81B-E6444D25D381}"/>
              </a:ext>
            </a:extLst>
          </p:cNvPr>
          <p:cNvSpPr txBox="1"/>
          <p:nvPr/>
        </p:nvSpPr>
        <p:spPr>
          <a:xfrm>
            <a:off x="3463326" y="3292401"/>
            <a:ext cx="3474705" cy="738664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Disease biology/mechanism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Target identification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Disease model development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D7EDAF-01CF-2411-ACCD-4258D3566AEA}"/>
              </a:ext>
            </a:extLst>
          </p:cNvPr>
          <p:cNvSpPr txBox="1"/>
          <p:nvPr/>
        </p:nvSpPr>
        <p:spPr>
          <a:xfrm>
            <a:off x="6415047" y="3292400"/>
            <a:ext cx="36611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Near- and Long-term therapeutic strategy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Evolving understanding of disease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Monitor clinical PoC for modality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58A8C4D-7732-3288-7F7A-5D3B7122F90D}"/>
              </a:ext>
            </a:extLst>
          </p:cNvPr>
          <p:cNvSpPr txBox="1"/>
          <p:nvPr/>
        </p:nvSpPr>
        <p:spPr>
          <a:xfrm>
            <a:off x="4426287" y="2030156"/>
            <a:ext cx="16023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+mj-lt"/>
              </a:rPr>
              <a:t>Disease Progression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9FF494-BE43-D65B-1DED-4326B9A98325}"/>
              </a:ext>
            </a:extLst>
          </p:cNvPr>
          <p:cNvSpPr txBox="1"/>
          <p:nvPr/>
        </p:nvSpPr>
        <p:spPr>
          <a:xfrm>
            <a:off x="164743" y="3369345"/>
            <a:ext cx="13771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Ongoing efforts</a:t>
            </a:r>
          </a:p>
        </p:txBody>
      </p:sp>
      <p:pic>
        <p:nvPicPr>
          <p:cNvPr id="36" name="Picture 35" descr="Icon&#10;&#10;Description automatically generated">
            <a:extLst>
              <a:ext uri="{FF2B5EF4-FFF2-40B4-BE49-F238E27FC236}">
                <a16:creationId xmlns:a16="http://schemas.microsoft.com/office/drawing/2014/main" id="{6F964B2D-5DB8-2763-E55D-3B54E00C8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27" y="2222812"/>
            <a:ext cx="563181" cy="558326"/>
          </a:xfrm>
          <a:prstGeom prst="rect">
            <a:avLst/>
          </a:prstGeom>
        </p:spPr>
      </p:pic>
      <p:pic>
        <p:nvPicPr>
          <p:cNvPr id="37" name="Picture 36" descr="Icon&#10;&#10;Description automatically generated">
            <a:extLst>
              <a:ext uri="{FF2B5EF4-FFF2-40B4-BE49-F238E27FC236}">
                <a16:creationId xmlns:a16="http://schemas.microsoft.com/office/drawing/2014/main" id="{1B837B6C-6889-A836-B33D-6F7AC7745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81" y="1617365"/>
            <a:ext cx="563181" cy="558326"/>
          </a:xfrm>
          <a:prstGeom prst="rect">
            <a:avLst/>
          </a:prstGeom>
        </p:spPr>
      </p:pic>
      <p:pic>
        <p:nvPicPr>
          <p:cNvPr id="38" name="Graphic 37" descr="DNA outline">
            <a:extLst>
              <a:ext uri="{FF2B5EF4-FFF2-40B4-BE49-F238E27FC236}">
                <a16:creationId xmlns:a16="http://schemas.microsoft.com/office/drawing/2014/main" id="{93FCEB45-F424-F97E-0B70-7522E25F49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34926">
            <a:off x="2306550" y="3441581"/>
            <a:ext cx="450943" cy="450943"/>
          </a:xfrm>
          <a:prstGeom prst="rect">
            <a:avLst/>
          </a:prstGeom>
        </p:spPr>
      </p:pic>
      <p:pic>
        <p:nvPicPr>
          <p:cNvPr id="39" name="Graphic 38" descr="Microscope outline">
            <a:extLst>
              <a:ext uri="{FF2B5EF4-FFF2-40B4-BE49-F238E27FC236}">
                <a16:creationId xmlns:a16="http://schemas.microsoft.com/office/drawing/2014/main" id="{32077935-C4BD-EE04-AC99-4981CEC26E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8279" y="3255568"/>
            <a:ext cx="590036" cy="590036"/>
          </a:xfrm>
          <a:prstGeom prst="rect">
            <a:avLst/>
          </a:prstGeom>
        </p:spPr>
      </p:pic>
      <p:pic>
        <p:nvPicPr>
          <p:cNvPr id="40" name="Graphic 39" descr="Petri Dish outline">
            <a:extLst>
              <a:ext uri="{FF2B5EF4-FFF2-40B4-BE49-F238E27FC236}">
                <a16:creationId xmlns:a16="http://schemas.microsoft.com/office/drawing/2014/main" id="{44E6ECAD-C74B-4392-96C8-D8908881448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62481" y="2943281"/>
            <a:ext cx="474885" cy="474885"/>
          </a:xfrm>
          <a:prstGeom prst="rect">
            <a:avLst/>
          </a:prstGeom>
        </p:spPr>
      </p:pic>
      <p:pic>
        <p:nvPicPr>
          <p:cNvPr id="41" name="Graphic 40" descr="Remote learning science outline">
            <a:extLst>
              <a:ext uri="{FF2B5EF4-FFF2-40B4-BE49-F238E27FC236}">
                <a16:creationId xmlns:a16="http://schemas.microsoft.com/office/drawing/2014/main" id="{ED800DF3-FF2C-A47A-1697-955A1C9CD9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332411" y="3880350"/>
            <a:ext cx="486604" cy="486604"/>
          </a:xfrm>
          <a:prstGeom prst="rect">
            <a:avLst/>
          </a:prstGeom>
        </p:spPr>
      </p:pic>
      <p:pic>
        <p:nvPicPr>
          <p:cNvPr id="42" name="Picture 41" descr="Icon&#10;&#10;Description automatically generated">
            <a:extLst>
              <a:ext uri="{FF2B5EF4-FFF2-40B4-BE49-F238E27FC236}">
                <a16:creationId xmlns:a16="http://schemas.microsoft.com/office/drawing/2014/main" id="{3942DD56-9F56-58ED-ED3D-AE69EDA0686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027" y="5190171"/>
            <a:ext cx="459088" cy="459088"/>
          </a:xfrm>
          <a:prstGeom prst="rect">
            <a:avLst/>
          </a:prstGeom>
        </p:spPr>
      </p:pic>
      <p:pic>
        <p:nvPicPr>
          <p:cNvPr id="43" name="Graphic 42" descr="Scientist female outline">
            <a:extLst>
              <a:ext uri="{FF2B5EF4-FFF2-40B4-BE49-F238E27FC236}">
                <a16:creationId xmlns:a16="http://schemas.microsoft.com/office/drawing/2014/main" id="{A36388FC-DF5B-ED10-999F-0BA85BE52B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891954" y="3436743"/>
            <a:ext cx="500228" cy="500228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F03457CD-8213-89AE-6CC1-B403C6BD110E}"/>
              </a:ext>
            </a:extLst>
          </p:cNvPr>
          <p:cNvSpPr txBox="1"/>
          <p:nvPr/>
        </p:nvSpPr>
        <p:spPr>
          <a:xfrm>
            <a:off x="3463325" y="4726905"/>
            <a:ext cx="489943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Identify therapeutic strategy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Explore repurposed drugs (1</a:t>
            </a:r>
            <a:r>
              <a:rPr lang="en-US" sz="1400" baseline="30000">
                <a:latin typeface="+mj-lt"/>
              </a:rPr>
              <a:t>st</a:t>
            </a:r>
            <a:r>
              <a:rPr lang="en-US" sz="1400">
                <a:latin typeface="+mj-lt"/>
              </a:rPr>
              <a:t> gen therapy)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Identify and validate disease models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Focused experiments to demonstrate proof-of-concept</a:t>
            </a:r>
          </a:p>
          <a:p>
            <a:pPr marL="194310" indent="-285750">
              <a:buFont typeface="Wingdings" panose="05000000000000000000" pitchFamily="2" charset="2"/>
              <a:buChar char="q"/>
            </a:pPr>
            <a:r>
              <a:rPr lang="en-US" sz="1400">
                <a:latin typeface="+mj-lt"/>
              </a:rPr>
              <a:t>Screen drug candidates -&gt; identify lead(s) clinical candidate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934228A-D083-1648-965D-AF03FFF38C47}"/>
              </a:ext>
            </a:extLst>
          </p:cNvPr>
          <p:cNvSpPr txBox="1"/>
          <p:nvPr/>
        </p:nvSpPr>
        <p:spPr>
          <a:xfrm>
            <a:off x="200153" y="4740586"/>
            <a:ext cx="1377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Focused/</a:t>
            </a:r>
          </a:p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Prioritized efforts</a:t>
            </a:r>
          </a:p>
        </p:txBody>
      </p:sp>
      <p:pic>
        <p:nvPicPr>
          <p:cNvPr id="46" name="Picture 45" descr="Icon&#10;&#10;Description automatically generated">
            <a:extLst>
              <a:ext uri="{FF2B5EF4-FFF2-40B4-BE49-F238E27FC236}">
                <a16:creationId xmlns:a16="http://schemas.microsoft.com/office/drawing/2014/main" id="{0F6010FC-2BAB-FFC6-A279-A5A4CF15A8B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154" y="4694464"/>
            <a:ext cx="469946" cy="499997"/>
          </a:xfrm>
          <a:prstGeom prst="rect">
            <a:avLst/>
          </a:prstGeom>
        </p:spPr>
      </p:pic>
      <p:pic>
        <p:nvPicPr>
          <p:cNvPr id="47" name="Picture 46" descr="Icon&#10;&#10;Description automatically generated with medium confidence">
            <a:extLst>
              <a:ext uri="{FF2B5EF4-FFF2-40B4-BE49-F238E27FC236}">
                <a16:creationId xmlns:a16="http://schemas.microsoft.com/office/drawing/2014/main" id="{26BE451F-8384-A015-8B87-7E6FFED6C8E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352" y="5083459"/>
            <a:ext cx="425313" cy="456444"/>
          </a:xfrm>
          <a:prstGeom prst="rect">
            <a:avLst/>
          </a:prstGeom>
        </p:spPr>
      </p:pic>
      <p:pic>
        <p:nvPicPr>
          <p:cNvPr id="48" name="Picture 47" descr="Icon&#10;&#10;Description automatically generated">
            <a:extLst>
              <a:ext uri="{FF2B5EF4-FFF2-40B4-BE49-F238E27FC236}">
                <a16:creationId xmlns:a16="http://schemas.microsoft.com/office/drawing/2014/main" id="{3AD8B11C-892E-966A-3CDD-B71513E651A1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396" y="4703421"/>
            <a:ext cx="410064" cy="436286"/>
          </a:xfrm>
          <a:prstGeom prst="rect">
            <a:avLst/>
          </a:prstGeom>
        </p:spPr>
      </p:pic>
      <p:pic>
        <p:nvPicPr>
          <p:cNvPr id="49" name="Graphic 48" descr="Hamster outline">
            <a:extLst>
              <a:ext uri="{FF2B5EF4-FFF2-40B4-BE49-F238E27FC236}">
                <a16:creationId xmlns:a16="http://schemas.microsoft.com/office/drawing/2014/main" id="{A9323C75-9A5C-4F9B-9271-2027CC1B67B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01115" y="5039525"/>
            <a:ext cx="457200" cy="4572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329C8853-0239-78EB-B8A1-F5C4EBB26556}"/>
              </a:ext>
            </a:extLst>
          </p:cNvPr>
          <p:cNvSpPr txBox="1"/>
          <p:nvPr/>
        </p:nvSpPr>
        <p:spPr>
          <a:xfrm>
            <a:off x="3822605" y="4472226"/>
            <a:ext cx="25117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solidFill>
                  <a:srgbClr val="019FAC"/>
                </a:solidFill>
                <a:latin typeface="+mj-lt"/>
              </a:rPr>
              <a:t>Drug Development</a:t>
            </a:r>
          </a:p>
        </p:txBody>
      </p:sp>
    </p:spTree>
    <p:extLst>
      <p:ext uri="{BB962C8B-B14F-4D97-AF65-F5344CB8AC3E}">
        <p14:creationId xmlns:p14="http://schemas.microsoft.com/office/powerpoint/2010/main" val="1734571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D954C-2DF7-07D4-EDD7-FA411411F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5188"/>
            <a:ext cx="11274552" cy="559703"/>
          </a:xfrm>
        </p:spPr>
        <p:txBody>
          <a:bodyPr/>
          <a:lstStyle/>
          <a:p>
            <a:r>
              <a:rPr lang="en-US" sz="2800">
                <a:latin typeface="+mj-lt"/>
              </a:rPr>
              <a:t>Current Understanding of the Disease</a:t>
            </a:r>
            <a:br>
              <a:rPr lang="en-US" sz="3600">
                <a:latin typeface="+mj-lt"/>
              </a:rPr>
            </a:br>
            <a:r>
              <a:rPr lang="en-US" sz="1600" b="0" i="1">
                <a:latin typeface="+mj-lt"/>
              </a:rPr>
              <a:t>Please color code the rating box with your assessment of the status of each category for the disease you are aiming to treat </a:t>
            </a:r>
            <a:endParaRPr lang="en-US" sz="3600">
              <a:latin typeface="+mj-lt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3896C1-97C8-3CAA-EA53-9A2569235A2A}"/>
              </a:ext>
            </a:extLst>
          </p:cNvPr>
          <p:cNvGraphicFramePr>
            <a:graphicFrameLocks noGrp="1"/>
          </p:cNvGraphicFramePr>
          <p:nvPr/>
        </p:nvGraphicFramePr>
        <p:xfrm>
          <a:off x="392943" y="1046897"/>
          <a:ext cx="11281832" cy="539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733">
                  <a:extLst>
                    <a:ext uri="{9D8B030D-6E8A-4147-A177-3AD203B41FA5}">
                      <a16:colId xmlns:a16="http://schemas.microsoft.com/office/drawing/2014/main" val="3754427639"/>
                    </a:ext>
                  </a:extLst>
                </a:gridCol>
                <a:gridCol w="4747934">
                  <a:extLst>
                    <a:ext uri="{9D8B030D-6E8A-4147-A177-3AD203B41FA5}">
                      <a16:colId xmlns:a16="http://schemas.microsoft.com/office/drawing/2014/main" val="1443461740"/>
                    </a:ext>
                  </a:extLst>
                </a:gridCol>
                <a:gridCol w="4916165">
                  <a:extLst>
                    <a:ext uri="{9D8B030D-6E8A-4147-A177-3AD203B41FA5}">
                      <a16:colId xmlns:a16="http://schemas.microsoft.com/office/drawing/2014/main" val="523712792"/>
                    </a:ext>
                  </a:extLst>
                </a:gridCol>
              </a:tblGrid>
              <a:tr h="443815">
                <a:tc>
                  <a:txBody>
                    <a:bodyPr/>
                    <a:lstStyle/>
                    <a:p>
                      <a:pPr algn="ctr"/>
                      <a:r>
                        <a:rPr lang="en-US" sz="1500" b="0" 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Category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Rating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Outstanding questions/comments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841053"/>
                  </a:ext>
                </a:extLst>
              </a:tr>
              <a:tr h="83045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Disease Mechanism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347011"/>
                  </a:ext>
                </a:extLst>
              </a:tr>
              <a:tr h="83045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Understanding of Disease Manifestations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69863" marR="0" lvl="0" indent="-16986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1" kern="120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87095"/>
                  </a:ext>
                </a:extLst>
              </a:tr>
              <a:tr h="83045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231900"/>
                  </a:ext>
                </a:extLst>
              </a:tr>
              <a:tr h="830450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Preclinical Data/Models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48693"/>
                  </a:ext>
                </a:extLst>
              </a:tr>
              <a:tr h="824921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 Registry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1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054970"/>
                  </a:ext>
                </a:extLst>
              </a:tr>
              <a:tr h="803094">
                <a:tc>
                  <a:txBody>
                    <a:bodyPr/>
                    <a:lstStyle/>
                    <a:p>
                      <a:pPr algn="r"/>
                      <a:r>
                        <a:rPr lang="en-US" sz="16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Therapeutic Approach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800" b="1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US" sz="1800" b="1">
                        <a:solidFill>
                          <a:srgbClr val="5A5B5D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815130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AAA9F28F-4A68-E99A-72F4-BBC15E669D00}"/>
              </a:ext>
            </a:extLst>
          </p:cNvPr>
          <p:cNvGrpSpPr/>
          <p:nvPr/>
        </p:nvGrpSpPr>
        <p:grpSpPr>
          <a:xfrm>
            <a:off x="2093869" y="1589805"/>
            <a:ext cx="172754" cy="4754880"/>
            <a:chOff x="2093869" y="1589805"/>
            <a:chExt cx="172754" cy="475488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91AA75-CEDE-936D-967A-0CACCAB414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1589805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C666F43-C399-286C-CB3D-5C777650F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1820373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D424DB-DD05-258B-F688-C4B60687DC0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2050940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619851C-DA21-DB21-8DB2-929E9A853E5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2414003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7359D6-944D-50E0-80A4-6210F99F242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2644571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B56E23D-FD66-F250-50A6-80644BEB71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2875138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AC8E563-0A7A-0E79-2C3B-63737BB215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3238201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1F28474-6501-EAD0-291D-8B1B44BF72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3468769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061789A-C92B-C212-9FA2-6BEF1C15E6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3699336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EE62A52-9D78-17E2-9964-C422C35994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4062399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C04B270-A212-4AF6-F410-B6F5523672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4292967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FE44B5A5-799F-2202-82AE-9985539FBF8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4523534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88C9445-8893-204D-83C7-8650790850F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4886597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99466B1-A771-7D2A-6EDF-9B0D8022D1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5117165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2174426-9AE1-45BE-BCFE-800509FD57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5347732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8B5EA7D-2C7A-99E7-3896-BAEE401309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5710796"/>
              <a:ext cx="172754" cy="1727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62A50D7-9D4E-58E8-B03F-0ED209631E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5941364"/>
              <a:ext cx="172754" cy="172754"/>
            </a:xfrm>
            <a:prstGeom prst="rect">
              <a:avLst/>
            </a:prstGeom>
            <a:solidFill>
              <a:schemeClr val="accent4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1BA0D9D5-C48A-C67F-249A-38CAE91610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093869" y="6171931"/>
              <a:ext cx="172754" cy="172754"/>
            </a:xfrm>
            <a:prstGeom prst="rect">
              <a:avLst/>
            </a:prstGeom>
            <a:solidFill>
              <a:srgbClr val="FF474F"/>
            </a:solidFill>
            <a:ln w="952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41689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882C21-1C4C-6A18-F528-4DD19DD5F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8AF143-45D7-9A4A-B150-A93742DEB28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C016B2-BF9A-857B-4451-7191AE130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j-lt"/>
              </a:rPr>
              <a:t>Summary of Current State of Research Readiness.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8AAC79-95BE-0D9A-D11D-26F5C7BB7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Sponsored by Ultragenyx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24E446-F2D8-C1B8-2A90-4DD492874490}"/>
              </a:ext>
            </a:extLst>
          </p:cNvPr>
          <p:cNvSpPr/>
          <p:nvPr/>
        </p:nvSpPr>
        <p:spPr>
          <a:xfrm>
            <a:off x="8074152" y="1451238"/>
            <a:ext cx="3657600" cy="45880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F3F5A5-2A3B-5A49-EB86-67AEAA737F78}"/>
              </a:ext>
            </a:extLst>
          </p:cNvPr>
          <p:cNvSpPr/>
          <p:nvPr/>
        </p:nvSpPr>
        <p:spPr>
          <a:xfrm>
            <a:off x="8074151" y="1451238"/>
            <a:ext cx="3657600" cy="637205"/>
          </a:xfrm>
          <a:prstGeom prst="rect">
            <a:avLst/>
          </a:prstGeom>
          <a:solidFill>
            <a:srgbClr val="019FA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DE8C877-A495-1D90-2798-5F1CF5B6DC5A}"/>
              </a:ext>
            </a:extLst>
          </p:cNvPr>
          <p:cNvSpPr/>
          <p:nvPr/>
        </p:nvSpPr>
        <p:spPr>
          <a:xfrm>
            <a:off x="4292646" y="1451238"/>
            <a:ext cx="3657601" cy="458805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48159F-C47A-D40F-12BE-3FDE440A0351}"/>
              </a:ext>
            </a:extLst>
          </p:cNvPr>
          <p:cNvSpPr/>
          <p:nvPr/>
        </p:nvSpPr>
        <p:spPr>
          <a:xfrm>
            <a:off x="4292646" y="1451238"/>
            <a:ext cx="3657600" cy="637205"/>
          </a:xfrm>
          <a:prstGeom prst="rect">
            <a:avLst/>
          </a:prstGeom>
          <a:solidFill>
            <a:srgbClr val="019FA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1F505895-3B38-F614-B144-67CC2859E6FE}"/>
              </a:ext>
            </a:extLst>
          </p:cNvPr>
          <p:cNvSpPr txBox="1">
            <a:spLocks/>
          </p:cNvSpPr>
          <p:nvPr/>
        </p:nvSpPr>
        <p:spPr>
          <a:xfrm>
            <a:off x="4488565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Available Data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4681E382-26BF-0DFD-D627-E89B65874C84}"/>
              </a:ext>
            </a:extLst>
          </p:cNvPr>
          <p:cNvSpPr txBox="1">
            <a:spLocks/>
          </p:cNvSpPr>
          <p:nvPr/>
        </p:nvSpPr>
        <p:spPr>
          <a:xfrm>
            <a:off x="4488566" y="2242313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FE3AD30E-5A17-491B-B628-E4B513C7D13E}"/>
              </a:ext>
            </a:extLst>
          </p:cNvPr>
          <p:cNvSpPr txBox="1">
            <a:spLocks/>
          </p:cNvSpPr>
          <p:nvPr/>
        </p:nvSpPr>
        <p:spPr>
          <a:xfrm>
            <a:off x="8275319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Gaps &amp; Key Questions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3A098255-4970-DA4C-2B65-760871493720}"/>
              </a:ext>
            </a:extLst>
          </p:cNvPr>
          <p:cNvSpPr txBox="1">
            <a:spLocks/>
          </p:cNvSpPr>
          <p:nvPr/>
        </p:nvSpPr>
        <p:spPr>
          <a:xfrm>
            <a:off x="8275320" y="2242313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18C832A-13EF-381F-1F49-4F25F92ADF50}"/>
              </a:ext>
            </a:extLst>
          </p:cNvPr>
          <p:cNvSpPr/>
          <p:nvPr/>
        </p:nvSpPr>
        <p:spPr>
          <a:xfrm>
            <a:off x="472018" y="1451239"/>
            <a:ext cx="3657600" cy="4588054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BCE6CC9-6EBE-3B5A-F2C1-FB65EFC431D0}"/>
              </a:ext>
            </a:extLst>
          </p:cNvPr>
          <p:cNvSpPr/>
          <p:nvPr/>
        </p:nvSpPr>
        <p:spPr>
          <a:xfrm>
            <a:off x="472017" y="1451238"/>
            <a:ext cx="3657600" cy="637205"/>
          </a:xfrm>
          <a:prstGeom prst="rect">
            <a:avLst/>
          </a:prstGeom>
          <a:solidFill>
            <a:srgbClr val="019FAC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D9837E37-4934-3416-2BE1-114709B3E95A}"/>
              </a:ext>
            </a:extLst>
          </p:cNvPr>
          <p:cNvSpPr txBox="1">
            <a:spLocks/>
          </p:cNvSpPr>
          <p:nvPr/>
        </p:nvSpPr>
        <p:spPr>
          <a:xfrm>
            <a:off x="667936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Research Goal(s)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A2356D7C-C1A9-2DFA-E9B5-79957A8E0D8B}"/>
              </a:ext>
            </a:extLst>
          </p:cNvPr>
          <p:cNvSpPr txBox="1">
            <a:spLocks/>
          </p:cNvSpPr>
          <p:nvPr/>
        </p:nvSpPr>
        <p:spPr>
          <a:xfrm>
            <a:off x="667937" y="2242313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47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240BB90D-6314-BE44-A28C-9BDE94D9E746}"/>
              </a:ext>
            </a:extLst>
          </p:cNvPr>
          <p:cNvGraphicFramePr>
            <a:graphicFrameLocks noGrp="1"/>
          </p:cNvGraphicFramePr>
          <p:nvPr/>
        </p:nvGraphicFramePr>
        <p:xfrm>
          <a:off x="404406" y="1232155"/>
          <a:ext cx="11274553" cy="446968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996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2733">
                  <a:extLst>
                    <a:ext uri="{9D8B030D-6E8A-4147-A177-3AD203B41FA5}">
                      <a16:colId xmlns:a16="http://schemas.microsoft.com/office/drawing/2014/main" val="2506717937"/>
                    </a:ext>
                  </a:extLst>
                </a:gridCol>
                <a:gridCol w="1254489">
                  <a:extLst>
                    <a:ext uri="{9D8B030D-6E8A-4147-A177-3AD203B41FA5}">
                      <a16:colId xmlns:a16="http://schemas.microsoft.com/office/drawing/2014/main" val="4105255720"/>
                    </a:ext>
                  </a:extLst>
                </a:gridCol>
                <a:gridCol w="1400795">
                  <a:extLst>
                    <a:ext uri="{9D8B030D-6E8A-4147-A177-3AD203B41FA5}">
                      <a16:colId xmlns:a16="http://schemas.microsoft.com/office/drawing/2014/main" val="1824814583"/>
                    </a:ext>
                  </a:extLst>
                </a:gridCol>
              </a:tblGrid>
              <a:tr h="63405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 algn="l">
                        <a:buNone/>
                      </a:pPr>
                      <a:r>
                        <a:rPr lang="en-US" sz="1400" u="sng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ACTIVITIES (NEAR-TERM)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be addressed in order to progress towards clinical trials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STUDIES/EXPERIMENTS/ACTIVITIES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DURATION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BUDGET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151614"/>
                  </a:ext>
                </a:extLst>
              </a:tr>
              <a:tr h="408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1300" baseline="0"/>
                        <a:t>1:</a:t>
                      </a:r>
                      <a:endParaRPr lang="en-US" sz="1300" b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latin typeface="Calibri" panose="020F0502020204030204" pitchFamily="34" charset="0"/>
                        </a:rPr>
                        <a:t>1.</a:t>
                      </a:r>
                    </a:p>
                    <a:p>
                      <a:r>
                        <a:rPr lang="en-US" sz="1300"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705124"/>
                  </a:ext>
                </a:extLst>
              </a:tr>
              <a:tr h="408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1300" baseline="0"/>
                        <a:t>2:</a:t>
                      </a:r>
                      <a:endParaRPr lang="en-US" sz="1300" b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534732"/>
                  </a:ext>
                </a:extLst>
              </a:tr>
              <a:tr h="408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1300" baseline="0"/>
                        <a:t>3:</a:t>
                      </a:r>
                      <a:endParaRPr lang="en-US" sz="1300" b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398941"/>
                  </a:ext>
                </a:extLst>
              </a:tr>
              <a:tr h="408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1300" baseline="0"/>
                        <a:t>4:</a:t>
                      </a:r>
                      <a:endParaRPr lang="en-US" sz="1300" b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9297787"/>
                  </a:ext>
                </a:extLst>
              </a:tr>
              <a:tr h="4086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>
                          <a:latin typeface="Calibri" panose="020F0502020204030204" pitchFamily="34" charset="0"/>
                        </a:rPr>
                        <a:t>ADDITIONAL ACTIVITIES (LONG-TERM)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understanding of disease mechanism, model development, etc.</a:t>
                      </a:r>
                      <a:endParaRPr lang="en-US" sz="1400" b="1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187115"/>
                  </a:ext>
                </a:extLst>
              </a:tr>
              <a:tr h="40861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1300" baseline="0"/>
                        <a:t>5:</a:t>
                      </a:r>
                      <a:endParaRPr lang="en-US" sz="1300" b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3102080"/>
                  </a:ext>
                </a:extLst>
              </a:tr>
              <a:tr h="4086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3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12999"/>
                  </a:ext>
                </a:extLst>
              </a:tr>
              <a:tr h="4086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300" b="0">
                          <a:latin typeface="Calibri" panose="020F0502020204030204" pitchFamily="34" charset="0"/>
                        </a:rPr>
                        <a:t>7: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060899"/>
                  </a:ext>
                </a:extLst>
              </a:tr>
              <a:tr h="4086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300" b="0">
                          <a:latin typeface="Calibri" panose="020F0502020204030204" pitchFamily="34" charset="0"/>
                        </a:rPr>
                        <a:t>8: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30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37834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227B5E3-1555-96D5-F819-BB4DB88B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32" y="311163"/>
            <a:ext cx="6631969" cy="559703"/>
          </a:xfrm>
        </p:spPr>
        <p:txBody>
          <a:bodyPr/>
          <a:lstStyle/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en-US" sz="280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Prioritization of Research Activities</a:t>
            </a:r>
            <a:endParaRPr lang="en-US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63E1E8-D5A5-5F03-41A4-A9F99D033389}"/>
              </a:ext>
            </a:extLst>
          </p:cNvPr>
          <p:cNvSpPr/>
          <p:nvPr/>
        </p:nvSpPr>
        <p:spPr>
          <a:xfrm>
            <a:off x="5942856" y="241641"/>
            <a:ext cx="5879212" cy="6987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>
                <a:latin typeface="+mj-lt"/>
              </a:rPr>
              <a:t>Define scope of work: </a:t>
            </a:r>
          </a:p>
          <a:p>
            <a:pPr marL="171450" indent="-171450">
              <a:buFontTx/>
              <a:buChar char="-"/>
            </a:pPr>
            <a:r>
              <a:rPr lang="en-US" sz="1400">
                <a:latin typeface="+mj-lt"/>
              </a:rPr>
              <a:t>Near-term focused translational questions</a:t>
            </a:r>
          </a:p>
          <a:p>
            <a:pPr marL="171450" indent="-171450">
              <a:buFontTx/>
              <a:buChar char="-"/>
            </a:pPr>
            <a:r>
              <a:rPr lang="en-US" sz="1400">
                <a:latin typeface="+mj-lt"/>
              </a:rPr>
              <a:t>Ongoing disease model development and understanding disease mechanism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81B741B4-3FB9-C7B2-7075-A17E73E3E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37878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</p:spTree>
    <p:extLst>
      <p:ext uri="{BB962C8B-B14F-4D97-AF65-F5344CB8AC3E}">
        <p14:creationId xmlns:p14="http://schemas.microsoft.com/office/powerpoint/2010/main" val="314972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ltragenyx">
  <a:themeElements>
    <a:clrScheme name="Ultragenyx">
      <a:dk1>
        <a:srgbClr val="000000"/>
      </a:dk1>
      <a:lt1>
        <a:srgbClr val="FFFFFF"/>
      </a:lt1>
      <a:dk2>
        <a:srgbClr val="757575"/>
      </a:dk2>
      <a:lt2>
        <a:srgbClr val="F5F5F5"/>
      </a:lt2>
      <a:accent1>
        <a:srgbClr val="BB16A3"/>
      </a:accent1>
      <a:accent2>
        <a:srgbClr val="8DC63F"/>
      </a:accent2>
      <a:accent3>
        <a:srgbClr val="FF691B"/>
      </a:accent3>
      <a:accent4>
        <a:srgbClr val="DCE32F"/>
      </a:accent4>
      <a:accent5>
        <a:srgbClr val="04BAAE"/>
      </a:accent5>
      <a:accent6>
        <a:srgbClr val="ED178E"/>
      </a:accent6>
      <a:hlink>
        <a:srgbClr val="5910B3"/>
      </a:hlink>
      <a:folHlink>
        <a:srgbClr val="5910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f9dc9f-abc1-4d0e-a6d5-31916d0f8877" xsi:nil="true"/>
    <lcf76f155ced4ddcb4097134ff3c332f xmlns="78533196-594e-46a7-892e-07fbeb1545c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F718D34A56248A5CE2B6C69FE29E8" ma:contentTypeVersion="14" ma:contentTypeDescription="Create a new document." ma:contentTypeScope="" ma:versionID="8ddbe34472dac181f2cd2cce41072520">
  <xsd:schema xmlns:xsd="http://www.w3.org/2001/XMLSchema" xmlns:xs="http://www.w3.org/2001/XMLSchema" xmlns:p="http://schemas.microsoft.com/office/2006/metadata/properties" xmlns:ns2="78533196-594e-46a7-892e-07fbeb1545ce" xmlns:ns3="27f9dc9f-abc1-4d0e-a6d5-31916d0f8877" targetNamespace="http://schemas.microsoft.com/office/2006/metadata/properties" ma:root="true" ma:fieldsID="0ebe215d38cad25601c59a4d386d1d9a" ns2:_="" ns3:_="">
    <xsd:import namespace="78533196-594e-46a7-892e-07fbeb1545ce"/>
    <xsd:import namespace="27f9dc9f-abc1-4d0e-a6d5-31916d0f88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3196-594e-46a7-892e-07fbeb1545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4d1f21d-c6a5-40e4-bee1-9eb1674d77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9dc9f-abc1-4d0e-a6d5-31916d0f887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539d2c3-9fa6-4700-8141-8529666abbb7}" ma:internalName="TaxCatchAll" ma:showField="CatchAllData" ma:web="27f9dc9f-abc1-4d0e-a6d5-31916d0f8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2C2529-A159-4A58-932F-CE47AB34E8CF}">
  <ds:schemaRefs>
    <ds:schemaRef ds:uri="27f9dc9f-abc1-4d0e-a6d5-31916d0f8877"/>
    <ds:schemaRef ds:uri="78533196-594e-46a7-892e-07fbeb1545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1A2E2A1-06B0-42FE-BD29-C8280BBC47FD}">
  <ds:schemaRefs>
    <ds:schemaRef ds:uri="27f9dc9f-abc1-4d0e-a6d5-31916d0f8877"/>
    <ds:schemaRef ds:uri="78533196-594e-46a7-892e-07fbeb1545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589D2B0-8099-49E1-9062-5B9C87E57F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Widescreen</PresentationFormat>
  <Paragraphs>63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Ultragenyx</vt:lpstr>
      <vt:lpstr>Identifying Research Priorities</vt:lpstr>
      <vt:lpstr>Research Strategy Planning</vt:lpstr>
      <vt:lpstr>Current Understanding of the Disease Please color code the rating box with your assessment of the status of each category for the disease you are aiming to treat </vt:lpstr>
      <vt:lpstr>Summary of Current State of Research Readiness.</vt:lpstr>
      <vt:lpstr>Prioritization of Research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Research Priorities.</dc:title>
  <dc:creator>Joshua Higa</dc:creator>
  <cp:lastModifiedBy>Shravanthi Madhavan</cp:lastModifiedBy>
  <cp:revision>3</cp:revision>
  <dcterms:created xsi:type="dcterms:W3CDTF">2022-12-14T23:12:08Z</dcterms:created>
  <dcterms:modified xsi:type="dcterms:W3CDTF">2024-05-31T18:48:26Z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0x010100795F718D34A56248A5CE2B6C69FE29E8</vt:lpwstr>
  </property>
  <property fmtid="{D5CDD505-2E9C-101B-9397-08002B2CF9AE}" pid="3" name="Order">
    <vt:r8>3085500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